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BM Plex Sans Medium"/>
      <p:regular r:id="rId15"/>
    </p:embeddedFont>
    <p:embeddedFont>
      <p:font typeface="IBM Plex Sans Medium"/>
      <p:regular r:id="rId16"/>
    </p:embeddedFon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5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Navigating COVID-19 Data with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our deep dive into the COVID-19 dataset. We'll explore practical data analysis techniques using Python and Pandas. This session aims to equip aspiring data scientists with essential skills for handling real-world data challenges.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7309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8563"/>
            <a:ext cx="218622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4D4D1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abhijeet kuanr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06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Overview and Preparation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28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9708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006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96627"/>
            <a:ext cx="28994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We're using a small COVID-19 dataset for demonstration. It's sourced from Kaggle and accurate up to April 29, 2020.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713803" y="2928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4798874" y="29708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50919" y="3006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Real-World Context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50919" y="3496627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While our dataset is small, the original contains around 19,000 rows. This reflects typical big data challenges.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647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8072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842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Pandas for Analysis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3305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data manipulation and analysis will be performed using the powerful Pandas library in Python.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4798"/>
            <a:ext cx="10314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Initial Data Inspection: Counting Values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97812"/>
            <a:ext cx="62447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your dataset starts with basic counts. 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data.count()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function helps us verify the number of non-null entries in each column.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49291"/>
            <a:ext cx="6244709" cy="2880360"/>
          </a:xfrm>
          <a:prstGeom prst="roundRect">
            <a:avLst>
              <a:gd name="adj" fmla="val 1181"/>
            </a:avLst>
          </a:prstGeom>
          <a:solidFill>
            <a:srgbClr val="4D1F00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849291"/>
            <a:ext cx="6267331" cy="2880360"/>
          </a:xfrm>
          <a:prstGeom prst="roundRect">
            <a:avLst>
              <a:gd name="adj" fmla="val 1181"/>
            </a:avLst>
          </a:prstGeom>
          <a:solidFill>
            <a:srgbClr val="4D1F00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4019312"/>
            <a:ext cx="581370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Date         321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State        140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Region       321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Confirmed    321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Deaths       321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Recovered    321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dtype: int64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49781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see 321 entries across most columns. However, 'State' has only 140 entries. This indicates missing values we'll need to address.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602456"/>
            <a:ext cx="7610237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Identifying Missing Values Visually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82" y="2300526"/>
            <a:ext cx="547688" cy="5476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3282" y="3067288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Null Value Check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253282" y="3541038"/>
            <a:ext cx="3668197" cy="1059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data.isnull().sum()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command precisely identifies missing entries per column.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6253282" y="4846677"/>
            <a:ext cx="3668197" cy="2782253"/>
          </a:xfrm>
          <a:prstGeom prst="roundRect">
            <a:avLst>
              <a:gd name="adj" fmla="val 1181"/>
            </a:avLst>
          </a:prstGeom>
          <a:solidFill>
            <a:srgbClr val="4D1F00"/>
          </a:solidFill>
          <a:ln/>
        </p:spPr>
      </p:sp>
      <p:sp>
        <p:nvSpPr>
          <p:cNvPr id="8" name="Shape 4"/>
          <p:cNvSpPr/>
          <p:nvPr/>
        </p:nvSpPr>
        <p:spPr>
          <a:xfrm>
            <a:off x="6242328" y="4846677"/>
            <a:ext cx="3690104" cy="2782253"/>
          </a:xfrm>
          <a:prstGeom prst="roundRect">
            <a:avLst>
              <a:gd name="adj" fmla="val 1181"/>
            </a:avLst>
          </a:prstGeom>
          <a:solidFill>
            <a:srgbClr val="4D1F00"/>
          </a:solidFill>
          <a:ln/>
        </p:spPr>
      </p:sp>
      <p:sp>
        <p:nvSpPr>
          <p:cNvPr id="9" name="Text 5"/>
          <p:cNvSpPr/>
          <p:nvPr/>
        </p:nvSpPr>
        <p:spPr>
          <a:xfrm>
            <a:off x="6461403" y="5010983"/>
            <a:ext cx="3251954" cy="245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Date         0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State        181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Region       0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Confirmed    0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Deaths       0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Recovered    0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dtype: int64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322" y="2300526"/>
            <a:ext cx="547688" cy="54768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195322" y="3067288"/>
            <a:ext cx="2823091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Heatmap Visualization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10195322" y="3541038"/>
            <a:ext cx="3668197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heatmap using Seaborn offers a clear visual representation of where null values exist in the dataset.</a:t>
            </a:r>
            <a:endParaRPr lang="en-US" sz="1700" dirty="0"/>
          </a:p>
        </p:txBody>
      </p:sp>
      <p:sp>
        <p:nvSpPr>
          <p:cNvPr id="13" name="Shape 8"/>
          <p:cNvSpPr/>
          <p:nvPr/>
        </p:nvSpPr>
        <p:spPr>
          <a:xfrm>
            <a:off x="10195322" y="4839057"/>
            <a:ext cx="3668197" cy="1730693"/>
          </a:xfrm>
          <a:prstGeom prst="roundRect">
            <a:avLst>
              <a:gd name="adj" fmla="val 1899"/>
            </a:avLst>
          </a:prstGeom>
          <a:solidFill>
            <a:srgbClr val="4D1F00"/>
          </a:solidFill>
          <a:ln/>
        </p:spPr>
      </p:sp>
      <p:sp>
        <p:nvSpPr>
          <p:cNvPr id="14" name="Shape 9"/>
          <p:cNvSpPr/>
          <p:nvPr/>
        </p:nvSpPr>
        <p:spPr>
          <a:xfrm>
            <a:off x="10184368" y="4839057"/>
            <a:ext cx="3690104" cy="1730693"/>
          </a:xfrm>
          <a:prstGeom prst="roundRect">
            <a:avLst>
              <a:gd name="adj" fmla="val 1899"/>
            </a:avLst>
          </a:prstGeom>
          <a:solidFill>
            <a:srgbClr val="4D1F00"/>
          </a:solidFill>
          <a:ln/>
        </p:spPr>
      </p:sp>
      <p:sp>
        <p:nvSpPr>
          <p:cNvPr id="15" name="Text 10"/>
          <p:cNvSpPr/>
          <p:nvPr/>
        </p:nvSpPr>
        <p:spPr>
          <a:xfrm>
            <a:off x="10403443" y="5003363"/>
            <a:ext cx="3251954" cy="140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seaborn as sns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matplotlib.pyplot as plt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sns.heatmap(data.isnull())</a:t>
            </a:r>
            <a:endParaRPr lang="en-US" sz="1700" dirty="0"/>
          </a:p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plt.show()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0276" y="539115"/>
            <a:ext cx="5955030" cy="476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Analyzing Regional Case Statistics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20276" y="1320641"/>
            <a:ext cx="3923705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3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1.04M</a:t>
            </a: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7028736" y="2014538"/>
            <a:ext cx="1906786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 Confirmed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020276" y="2344341"/>
            <a:ext cx="3923705" cy="487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United States reported the highest confirmed cases with over 1 million.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10172700" y="1320641"/>
            <a:ext cx="3923824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3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236K</a:t>
            </a:r>
            <a:endParaRPr lang="en-US" sz="3950" dirty="0"/>
          </a:p>
        </p:txBody>
      </p:sp>
      <p:sp>
        <p:nvSpPr>
          <p:cNvPr id="8" name="Text 5"/>
          <p:cNvSpPr/>
          <p:nvPr/>
        </p:nvSpPr>
        <p:spPr>
          <a:xfrm>
            <a:off x="11181159" y="2014538"/>
            <a:ext cx="1906786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Spain Confirmed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0172700" y="2344341"/>
            <a:ext cx="392382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Spain ranked second globally in confirmed cases.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8096488" y="3366016"/>
            <a:ext cx="3923705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3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133K</a:t>
            </a:r>
            <a:endParaRPr lang="en-US" sz="3950" dirty="0"/>
          </a:p>
        </p:txBody>
      </p:sp>
      <p:sp>
        <p:nvSpPr>
          <p:cNvPr id="11" name="Text 8"/>
          <p:cNvSpPr/>
          <p:nvPr/>
        </p:nvSpPr>
        <p:spPr>
          <a:xfrm>
            <a:off x="9104948" y="4059912"/>
            <a:ext cx="1906786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Spain Recovered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8096488" y="4389715"/>
            <a:ext cx="3923705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Spain also had the highest number of recovered cases.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020276" y="4805243"/>
            <a:ext cx="8076248" cy="487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grouping the data by 'Region' and summing cases, we can identify regional trends. This helps pinpoint areas most affected by the pandemic.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6020276" y="5464731"/>
            <a:ext cx="8076248" cy="2225635"/>
          </a:xfrm>
          <a:prstGeom prst="roundRect">
            <a:avLst>
              <a:gd name="adj" fmla="val 102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027896" y="5472351"/>
            <a:ext cx="8061008" cy="4420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180415" y="5571411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8199477" y="5571411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1039909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10214729" y="5571411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60967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12229981" y="5571411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</a:t>
            </a: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027896" y="5914430"/>
            <a:ext cx="8061008" cy="4420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180415" y="6013490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Spain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8199477" y="6013490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236899</a:t>
            </a:r>
            <a:endParaRPr lang="en-US" sz="1200" dirty="0"/>
          </a:p>
        </p:txBody>
      </p:sp>
      <p:sp>
        <p:nvSpPr>
          <p:cNvPr id="23" name="Text 20"/>
          <p:cNvSpPr/>
          <p:nvPr/>
        </p:nvSpPr>
        <p:spPr>
          <a:xfrm>
            <a:off x="10214729" y="6013490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24275</a:t>
            </a:r>
            <a:endParaRPr lang="en-US" sz="1200" dirty="0"/>
          </a:p>
        </p:txBody>
      </p:sp>
      <p:sp>
        <p:nvSpPr>
          <p:cNvPr id="24" name="Text 21"/>
          <p:cNvSpPr/>
          <p:nvPr/>
        </p:nvSpPr>
        <p:spPr>
          <a:xfrm>
            <a:off x="12229981" y="6013490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132929</a:t>
            </a:r>
            <a:endParaRPr lang="en-US" sz="1200" dirty="0"/>
          </a:p>
        </p:txBody>
      </p:sp>
      <p:sp>
        <p:nvSpPr>
          <p:cNvPr id="25" name="Shape 22"/>
          <p:cNvSpPr/>
          <p:nvPr/>
        </p:nvSpPr>
        <p:spPr>
          <a:xfrm>
            <a:off x="6027896" y="6356509"/>
            <a:ext cx="8061008" cy="4420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180415" y="6455569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Italy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8199477" y="6455569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203591</a:t>
            </a:r>
            <a:endParaRPr lang="en-US" sz="1200" dirty="0"/>
          </a:p>
        </p:txBody>
      </p:sp>
      <p:sp>
        <p:nvSpPr>
          <p:cNvPr id="28" name="Text 25"/>
          <p:cNvSpPr/>
          <p:nvPr/>
        </p:nvSpPr>
        <p:spPr>
          <a:xfrm>
            <a:off x="10214729" y="6455569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27682</a:t>
            </a:r>
            <a:endParaRPr lang="en-US" sz="1200" dirty="0"/>
          </a:p>
        </p:txBody>
      </p:sp>
      <p:sp>
        <p:nvSpPr>
          <p:cNvPr id="29" name="Text 26"/>
          <p:cNvSpPr/>
          <p:nvPr/>
        </p:nvSpPr>
        <p:spPr>
          <a:xfrm>
            <a:off x="12229981" y="6455569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71252</a:t>
            </a:r>
            <a:endParaRPr lang="en-US" sz="1200" dirty="0"/>
          </a:p>
        </p:txBody>
      </p:sp>
      <p:sp>
        <p:nvSpPr>
          <p:cNvPr id="30" name="Shape 27"/>
          <p:cNvSpPr/>
          <p:nvPr/>
        </p:nvSpPr>
        <p:spPr>
          <a:xfrm>
            <a:off x="6027896" y="6798588"/>
            <a:ext cx="8061008" cy="4420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6180415" y="6897648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France</a:t>
            </a:r>
            <a:endParaRPr lang="en-US" sz="1200" dirty="0"/>
          </a:p>
        </p:txBody>
      </p:sp>
      <p:sp>
        <p:nvSpPr>
          <p:cNvPr id="32" name="Text 29"/>
          <p:cNvSpPr/>
          <p:nvPr/>
        </p:nvSpPr>
        <p:spPr>
          <a:xfrm>
            <a:off x="8199477" y="6897648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166543</a:t>
            </a:r>
            <a:endParaRPr lang="en-US" sz="1200" dirty="0"/>
          </a:p>
        </p:txBody>
      </p:sp>
      <p:sp>
        <p:nvSpPr>
          <p:cNvPr id="33" name="Text 30"/>
          <p:cNvSpPr/>
          <p:nvPr/>
        </p:nvSpPr>
        <p:spPr>
          <a:xfrm>
            <a:off x="10214729" y="6897648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24087</a:t>
            </a:r>
            <a:endParaRPr lang="en-US" sz="1200" dirty="0"/>
          </a:p>
        </p:txBody>
      </p:sp>
      <p:sp>
        <p:nvSpPr>
          <p:cNvPr id="34" name="Text 31"/>
          <p:cNvSpPr/>
          <p:nvPr/>
        </p:nvSpPr>
        <p:spPr>
          <a:xfrm>
            <a:off x="12229981" y="6897648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48228</a:t>
            </a:r>
            <a:endParaRPr lang="en-US" sz="1200" dirty="0"/>
          </a:p>
        </p:txBody>
      </p:sp>
      <p:sp>
        <p:nvSpPr>
          <p:cNvPr id="35" name="Shape 32"/>
          <p:cNvSpPr/>
          <p:nvPr/>
        </p:nvSpPr>
        <p:spPr>
          <a:xfrm>
            <a:off x="6027896" y="7240667"/>
            <a:ext cx="8061008" cy="4420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6180415" y="7339727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UK</a:t>
            </a:r>
            <a:endParaRPr lang="en-US" sz="1200" dirty="0"/>
          </a:p>
        </p:txBody>
      </p:sp>
      <p:sp>
        <p:nvSpPr>
          <p:cNvPr id="37" name="Text 34"/>
          <p:cNvSpPr/>
          <p:nvPr/>
        </p:nvSpPr>
        <p:spPr>
          <a:xfrm>
            <a:off x="8199477" y="7339727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166441</a:t>
            </a:r>
            <a:endParaRPr lang="en-US" sz="1200" dirty="0"/>
          </a:p>
        </p:txBody>
      </p:sp>
      <p:sp>
        <p:nvSpPr>
          <p:cNvPr id="38" name="Text 35"/>
          <p:cNvSpPr/>
          <p:nvPr/>
        </p:nvSpPr>
        <p:spPr>
          <a:xfrm>
            <a:off x="10214729" y="7339727"/>
            <a:ext cx="17025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26166</a:t>
            </a:r>
            <a:endParaRPr lang="en-US" sz="1200" dirty="0"/>
          </a:p>
        </p:txBody>
      </p:sp>
      <p:sp>
        <p:nvSpPr>
          <p:cNvPr id="39" name="Text 36"/>
          <p:cNvSpPr/>
          <p:nvPr/>
        </p:nvSpPr>
        <p:spPr>
          <a:xfrm>
            <a:off x="12229981" y="7339727"/>
            <a:ext cx="170640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817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580906"/>
            <a:ext cx="10012442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Filtering Data: Confirmed Cases Above 10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7235" y="1660327"/>
            <a:ext cx="2192536" cy="1213485"/>
          </a:xfrm>
          <a:prstGeom prst="roundRect">
            <a:avLst>
              <a:gd name="adj" fmla="val 2604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1685449" y="2081927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3140393" y="1870948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Identify Low Cases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3140393" y="2326243"/>
            <a:ext cx="604992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first identify records where confirmed cases are less than 10.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3035022" y="2864287"/>
            <a:ext cx="10752892" cy="11430"/>
          </a:xfrm>
          <a:prstGeom prst="roundRect">
            <a:avLst>
              <a:gd name="adj" fmla="val 276430"/>
            </a:avLst>
          </a:prstGeom>
          <a:solidFill>
            <a:srgbClr val="61646A"/>
          </a:solidFill>
          <a:ln/>
        </p:spPr>
      </p:sp>
      <p:sp>
        <p:nvSpPr>
          <p:cNvPr id="8" name="Shape 6"/>
          <p:cNvSpPr/>
          <p:nvPr/>
        </p:nvSpPr>
        <p:spPr>
          <a:xfrm>
            <a:off x="737235" y="2979063"/>
            <a:ext cx="4385191" cy="1213485"/>
          </a:xfrm>
          <a:prstGeom prst="roundRect">
            <a:avLst>
              <a:gd name="adj" fmla="val 2604"/>
            </a:avLst>
          </a:prstGeom>
          <a:solidFill>
            <a:srgbClr val="484B51"/>
          </a:solidFill>
          <a:ln/>
        </p:spPr>
      </p:sp>
      <p:sp>
        <p:nvSpPr>
          <p:cNvPr id="9" name="Text 7"/>
          <p:cNvSpPr/>
          <p:nvPr/>
        </p:nvSpPr>
        <p:spPr>
          <a:xfrm>
            <a:off x="2781776" y="3400663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333048" y="3189684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Apply Filter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5333048" y="3644979"/>
            <a:ext cx="680466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Using boolean indexing, we remove these minor entries from the dataset.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5227677" y="4183023"/>
            <a:ext cx="8560237" cy="11430"/>
          </a:xfrm>
          <a:prstGeom prst="roundRect">
            <a:avLst>
              <a:gd name="adj" fmla="val 276430"/>
            </a:avLst>
          </a:prstGeom>
          <a:solidFill>
            <a:srgbClr val="61646A"/>
          </a:solidFill>
          <a:ln/>
        </p:spPr>
      </p:sp>
      <p:sp>
        <p:nvSpPr>
          <p:cNvPr id="13" name="Shape 11"/>
          <p:cNvSpPr/>
          <p:nvPr/>
        </p:nvSpPr>
        <p:spPr>
          <a:xfrm>
            <a:off x="737235" y="4297799"/>
            <a:ext cx="6577965" cy="155043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4" name="Text 12"/>
          <p:cNvSpPr/>
          <p:nvPr/>
        </p:nvSpPr>
        <p:spPr>
          <a:xfrm>
            <a:off x="3878104" y="4887873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3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525822" y="4508421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Refine Dataset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7525822" y="4963716"/>
            <a:ext cx="615672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streamlines our analysis, focusing on more significant outbreaks.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37235" y="6085165"/>
            <a:ext cx="131559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Removing records with very few confirmed cases helps focus our analysis on more impactful data. This is crucial for larger datasets like the original 19,000 rows.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37235" y="6995993"/>
            <a:ext cx="13155930" cy="652701"/>
          </a:xfrm>
          <a:prstGeom prst="roundRect">
            <a:avLst>
              <a:gd name="adj" fmla="val 4841"/>
            </a:avLst>
          </a:prstGeom>
          <a:solidFill>
            <a:srgbClr val="4D1F00"/>
          </a:solidFill>
          <a:ln/>
        </p:spPr>
      </p:sp>
      <p:sp>
        <p:nvSpPr>
          <p:cNvPr id="19" name="Shape 17"/>
          <p:cNvSpPr/>
          <p:nvPr/>
        </p:nvSpPr>
        <p:spPr>
          <a:xfrm>
            <a:off x="726758" y="6995993"/>
            <a:ext cx="13176885" cy="652701"/>
          </a:xfrm>
          <a:prstGeom prst="roundRect">
            <a:avLst>
              <a:gd name="adj" fmla="val 4841"/>
            </a:avLst>
          </a:prstGeom>
          <a:solidFill>
            <a:srgbClr val="4D1F00"/>
          </a:solidFill>
          <a:ln/>
        </p:spPr>
      </p:sp>
      <p:sp>
        <p:nvSpPr>
          <p:cNvPr id="20" name="Text 18"/>
          <p:cNvSpPr/>
          <p:nvPr/>
        </p:nvSpPr>
        <p:spPr>
          <a:xfrm>
            <a:off x="937379" y="7153870"/>
            <a:ext cx="127556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data = data[~(data.Confirmed &lt; 10)]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83430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Sorting Data for Deeper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62025" y="3053001"/>
            <a:ext cx="36170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Ascending Confirmed Cases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43419"/>
            <a:ext cx="3785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Sorting by confirmed cases in ascending order reveals regions with minimal impact. This helps understand initial spread or containment efforts.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411" y="3718560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051256" y="2875836"/>
            <a:ext cx="378535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Descending Recovered Cases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051256" y="3720584"/>
            <a:ext cx="37853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Sorting by recovered cases in descending order highlights regions with successful recovery rates. This points to effective healthcare responses.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423" y="4267914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Sorting the data provides quick insights into extremes. This helps in identifying best practices in recovery or understanding early infection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234333"/>
            <a:ext cx="7489984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Takeaways and Next Steps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36" y="4215289"/>
            <a:ext cx="4381976" cy="8483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54286" y="5381744"/>
            <a:ext cx="2722721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Cleaning Mastery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954286" y="5840254"/>
            <a:ext cx="3957876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You've seen how to identify and handle missing values effectively.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212" y="4215289"/>
            <a:ext cx="4381976" cy="8483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36262" y="5381744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Exploratory Analysis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5336262" y="5840254"/>
            <a:ext cx="3957876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Basic aggregation and sorting revealed critical regional differences.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6188" y="4215289"/>
            <a:ext cx="4381976" cy="8483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8238" y="5381744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Practical Application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718238" y="5840254"/>
            <a:ext cx="3957876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skills are fundamental for any real-world data science project.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42236" y="6969323"/>
            <a:ext cx="13145929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Today, we've covered essential data analysis steps using Python and Pandas. The next step is to apply these techniques to the full 19,000-row dataset. This will solidify your practical data science skills.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2025-05-30T16:39:15Z</dcterms:created>
  <dcterms:modified xsi:type="dcterms:W3CDTF">2025-05-30T16:39:15Z</dcterms:modified>
</cp:coreProperties>
</file>